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73" r:id="rId2"/>
    <p:sldId id="262" r:id="rId3"/>
    <p:sldId id="352" r:id="rId4"/>
    <p:sldId id="265" r:id="rId5"/>
    <p:sldId id="275" r:id="rId6"/>
    <p:sldId id="281" r:id="rId7"/>
    <p:sldId id="337" r:id="rId8"/>
    <p:sldId id="338" r:id="rId9"/>
    <p:sldId id="280" r:id="rId10"/>
    <p:sldId id="277" r:id="rId11"/>
    <p:sldId id="278" r:id="rId12"/>
    <p:sldId id="279" r:id="rId13"/>
    <p:sldId id="287" r:id="rId14"/>
    <p:sldId id="283" r:id="rId15"/>
    <p:sldId id="284" r:id="rId16"/>
    <p:sldId id="290" r:id="rId17"/>
    <p:sldId id="291" r:id="rId18"/>
    <p:sldId id="294" r:id="rId19"/>
    <p:sldId id="289" r:id="rId20"/>
    <p:sldId id="288" r:id="rId21"/>
    <p:sldId id="298" r:id="rId22"/>
    <p:sldId id="286" r:id="rId23"/>
    <p:sldId id="350" r:id="rId24"/>
    <p:sldId id="358" r:id="rId25"/>
    <p:sldId id="305" r:id="rId26"/>
    <p:sldId id="356" r:id="rId27"/>
    <p:sldId id="351" r:id="rId28"/>
    <p:sldId id="297" r:id="rId29"/>
    <p:sldId id="332" r:id="rId30"/>
    <p:sldId id="306" r:id="rId31"/>
    <p:sldId id="299" r:id="rId32"/>
    <p:sldId id="300" r:id="rId33"/>
    <p:sldId id="301" r:id="rId34"/>
    <p:sldId id="307" r:id="rId35"/>
    <p:sldId id="346" r:id="rId36"/>
    <p:sldId id="347" r:id="rId37"/>
    <p:sldId id="348" r:id="rId38"/>
    <p:sldId id="308" r:id="rId39"/>
    <p:sldId id="309" r:id="rId40"/>
    <p:sldId id="344" r:id="rId41"/>
    <p:sldId id="343" r:id="rId42"/>
    <p:sldId id="302" r:id="rId43"/>
    <p:sldId id="342" r:id="rId44"/>
    <p:sldId id="303" r:id="rId45"/>
    <p:sldId id="359" r:id="rId46"/>
    <p:sldId id="314" r:id="rId47"/>
    <p:sldId id="312" r:id="rId48"/>
    <p:sldId id="339" r:id="rId49"/>
    <p:sldId id="316" r:id="rId50"/>
    <p:sldId id="321" r:id="rId51"/>
    <p:sldId id="325" r:id="rId52"/>
    <p:sldId id="319" r:id="rId53"/>
    <p:sldId id="326" r:id="rId54"/>
    <p:sldId id="327" r:id="rId55"/>
    <p:sldId id="349" r:id="rId56"/>
    <p:sldId id="353" r:id="rId57"/>
    <p:sldId id="354" r:id="rId58"/>
    <p:sldId id="355" r:id="rId59"/>
    <p:sldId id="341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0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278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18-Nov-18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18-Nov-18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18-Nov-18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18-Nov-18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18-Nov-18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18-Nov-18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18-Nov-18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18-Nov-18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18-Nov-18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18-Nov-18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18-Nov-18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enancy-name.mydomain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Challenges &amp; Solutions.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A34E9-E3E9-4676-AA30-B1E67E4A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89" y="190850"/>
            <a:ext cx="4820377" cy="41420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E8370-B949-417E-AE78-5483083973A5}"/>
              </a:ext>
            </a:extLst>
          </p:cNvPr>
          <p:cNvSpPr/>
          <p:nvPr/>
        </p:nvSpPr>
        <p:spPr>
          <a:xfrm>
            <a:off x="6529698" y="1510521"/>
            <a:ext cx="507549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Halil İbrahim Kalkan</a:t>
            </a:r>
            <a:br>
              <a:rPr lang="en-US" sz="2800" b="1" dirty="0"/>
            </a:br>
            <a:r>
              <a:rPr lang="en-US" sz="2400" i="1" dirty="0"/>
              <a:t>Co Founder of </a:t>
            </a:r>
            <a:r>
              <a:rPr lang="en-US" sz="2400" i="1" dirty="0" err="1"/>
              <a:t>Volosoft</a:t>
            </a:r>
            <a:endParaRPr lang="en-US" sz="2800" i="1" dirty="0"/>
          </a:p>
          <a:p>
            <a:endParaRPr lang="en-US" sz="2800" dirty="0"/>
          </a:p>
          <a:p>
            <a:r>
              <a:rPr lang="en-US" sz="2400" dirty="0"/>
              <a:t>GitHub: </a:t>
            </a:r>
            <a:r>
              <a:rPr lang="en-US" sz="2400" b="1" dirty="0"/>
              <a:t>@hikalkan</a:t>
            </a:r>
          </a:p>
          <a:p>
            <a:r>
              <a:rPr lang="en-US" sz="2400" dirty="0"/>
              <a:t>Twitter: </a:t>
            </a:r>
            <a:r>
              <a:rPr lang="en-US" sz="2400" b="1" dirty="0"/>
              <a:t>@</a:t>
            </a:r>
            <a:r>
              <a:rPr lang="en-US" sz="2400" b="1" dirty="0" err="1"/>
              <a:t>hibrahimkalkan</a:t>
            </a:r>
            <a:endParaRPr lang="en-US" sz="2400" b="1" dirty="0"/>
          </a:p>
          <a:p>
            <a:r>
              <a:rPr lang="en-US" sz="2400" dirty="0"/>
              <a:t>Email: </a:t>
            </a:r>
            <a:r>
              <a:rPr lang="en-US" sz="2400" b="1" dirty="0"/>
              <a:t>halil.kalkan@volosoft.com</a:t>
            </a:r>
          </a:p>
        </p:txBody>
      </p:sp>
    </p:spTree>
    <p:extLst>
      <p:ext uri="{BB962C8B-B14F-4D97-AF65-F5344CB8AC3E}">
        <p14:creationId xmlns:p14="http://schemas.microsoft.com/office/powerpoint/2010/main" val="5091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0546-6A05-4545-B900-60A4D0E8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Deployment / Database Options</a:t>
            </a:r>
            <a:endParaRPr lang="tr-TR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BA4AF360-4B35-4142-A7EF-191F03F021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1870"/>
            <a:ext cx="774159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28B91-D06E-4172-BEAB-160115158E2A}"/>
              </a:ext>
            </a:extLst>
          </p:cNvPr>
          <p:cNvSpPr txBox="1"/>
          <p:nvPr/>
        </p:nvSpPr>
        <p:spPr>
          <a:xfrm>
            <a:off x="9303392" y="3317032"/>
            <a:ext cx="221991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Hybrid!</a:t>
            </a:r>
            <a:endParaRPr lang="tr-TR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11E7-9AE2-4B47-A249-34E1DDFD2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Multi-Tenant Application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225-AA1B-4A95-9616-A52E2195A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Works exactly like on-premise: </a:t>
            </a:r>
            <a:r>
              <a:rPr lang="en-US" sz="2800" b="1" dirty="0"/>
              <a:t>Separated users, permissions, data…</a:t>
            </a:r>
          </a:p>
          <a:p>
            <a:pPr lvl="1"/>
            <a:r>
              <a:rPr lang="en-US" sz="2400" dirty="0"/>
              <a:t>Should be deployable as </a:t>
            </a:r>
            <a:r>
              <a:rPr lang="en-US" sz="2400" b="1" dirty="0"/>
              <a:t>on-premise </a:t>
            </a:r>
            <a:r>
              <a:rPr lang="en-US" sz="2400" dirty="0"/>
              <a:t>too</a:t>
            </a:r>
          </a:p>
          <a:p>
            <a:r>
              <a:rPr lang="en-US" sz="2800" dirty="0"/>
              <a:t>Should be developed </a:t>
            </a:r>
            <a:r>
              <a:rPr lang="en-US" sz="2800" b="1" dirty="0"/>
              <a:t>independent from multi-tenancy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6085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D7F7-623E-4902-A7F8-49F3F1A3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Application Design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6319-1D66-491D-9AC0-DD108FB7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code / services should be </a:t>
            </a:r>
            <a:r>
              <a:rPr lang="en-US" b="1" dirty="0"/>
              <a:t>stateless</a:t>
            </a:r>
            <a:r>
              <a:rPr lang="en-US" dirty="0"/>
              <a:t>!</a:t>
            </a:r>
          </a:p>
          <a:p>
            <a:r>
              <a:rPr lang="en-US" dirty="0"/>
              <a:t>Main state origins:</a:t>
            </a:r>
          </a:p>
          <a:p>
            <a:pPr lvl="1"/>
            <a:r>
              <a:rPr lang="en-US" b="1" dirty="0"/>
              <a:t>Http Request</a:t>
            </a:r>
            <a:r>
              <a:rPr lang="en-US" dirty="0"/>
              <a:t>: Cookie, header, </a:t>
            </a:r>
            <a:r>
              <a:rPr lang="en-US" dirty="0" err="1"/>
              <a:t>querystring</a:t>
            </a:r>
            <a:r>
              <a:rPr lang="en-US" dirty="0"/>
              <a:t>, payload</a:t>
            </a:r>
          </a:p>
          <a:p>
            <a:pPr lvl="2"/>
            <a:r>
              <a:rPr lang="en-US" dirty="0"/>
              <a:t>Authentication Ticket</a:t>
            </a:r>
          </a:p>
          <a:p>
            <a:pPr lvl="1"/>
            <a:r>
              <a:rPr lang="en-US" b="1" dirty="0"/>
              <a:t>Database</a:t>
            </a:r>
            <a:r>
              <a:rPr lang="en-US" dirty="0"/>
              <a:t>: Relational, non-relational</a:t>
            </a:r>
          </a:p>
          <a:p>
            <a:pPr lvl="1"/>
            <a:r>
              <a:rPr lang="en-US" b="1" dirty="0"/>
              <a:t>Cache</a:t>
            </a:r>
            <a:r>
              <a:rPr lang="en-US" dirty="0"/>
              <a:t>: Redis, Memcached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479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2471671-720F-4F3A-9AB5-810C9F21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25" y="430910"/>
            <a:ext cx="5745774" cy="38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6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7938-795A-4577-81F2-F26F5443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F4890-EEB2-438E-8478-B80E052E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pPr lvl="1"/>
            <a:r>
              <a:rPr lang="en-US" dirty="0"/>
              <a:t>Current </a:t>
            </a:r>
            <a:r>
              <a:rPr lang="en-US" b="1" dirty="0"/>
              <a:t>Claims</a:t>
            </a:r>
            <a:r>
              <a:rPr lang="en-US" dirty="0"/>
              <a:t> (if user has been authenticated)</a:t>
            </a:r>
          </a:p>
          <a:p>
            <a:pPr lvl="1"/>
            <a:r>
              <a:rPr lang="en-US" b="1" dirty="0"/>
              <a:t>Subdomain</a:t>
            </a:r>
            <a:r>
              <a:rPr lang="en-US" dirty="0"/>
              <a:t> (or domain): </a:t>
            </a:r>
            <a:r>
              <a:rPr lang="en-US" dirty="0">
                <a:hlinkClick r:id="rId2"/>
              </a:rPr>
              <a:t>https://</a:t>
            </a:r>
            <a:r>
              <a:rPr lang="en-US" b="1" i="1" dirty="0">
                <a:hlinkClick r:id="rId2"/>
              </a:rPr>
              <a:t>tenancy-name</a:t>
            </a:r>
            <a:r>
              <a:rPr lang="en-US" dirty="0">
                <a:hlinkClick r:id="rId2"/>
              </a:rPr>
              <a:t>.mydomain.com</a:t>
            </a:r>
            <a:endParaRPr lang="en-US" dirty="0"/>
          </a:p>
          <a:p>
            <a:pPr lvl="1"/>
            <a:r>
              <a:rPr lang="en-US" dirty="0"/>
              <a:t>Http </a:t>
            </a:r>
            <a:r>
              <a:rPr lang="en-US" b="1" dirty="0"/>
              <a:t>Header</a:t>
            </a:r>
            <a:r>
              <a:rPr lang="en-US" dirty="0"/>
              <a:t>: _tenant = “acme”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(for API clients &amp; SPAs)</a:t>
            </a:r>
          </a:p>
          <a:p>
            <a:pPr lvl="1"/>
            <a:r>
              <a:rPr lang="en-US" dirty="0"/>
              <a:t>Http </a:t>
            </a:r>
            <a:r>
              <a:rPr lang="en-US" b="1" dirty="0"/>
              <a:t>Cookie</a:t>
            </a:r>
            <a:r>
              <a:rPr lang="en-US" dirty="0"/>
              <a:t>: _tenant = “acme”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(for MVC applications)</a:t>
            </a:r>
          </a:p>
        </p:txBody>
      </p:sp>
    </p:spTree>
    <p:extLst>
      <p:ext uri="{BB962C8B-B14F-4D97-AF65-F5344CB8AC3E}">
        <p14:creationId xmlns:p14="http://schemas.microsoft.com/office/powerpoint/2010/main" val="40787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3867-8BFF-431A-B5E3-AC33496B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How to Get/Pass a </a:t>
            </a:r>
            <a:r>
              <a:rPr lang="en-US" dirty="0" err="1"/>
              <a:t>TenantId</a:t>
            </a:r>
            <a:r>
              <a:rPr lang="en-US" dirty="0"/>
              <a:t>?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DA037A-3C1E-42F5-A40F-CF9EEEE6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4"/>
            <a:ext cx="7107820" cy="56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60BF-5077-4665-BF8F-AF631720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DE0B90-63F3-4932-A6A0-91914B4D7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41B34-2CEE-491B-A773-FCC6AB87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60582"/>
            <a:ext cx="55626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8DE9-42AF-4B4F-B72A-C0D3BEFE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</a:t>
            </a:r>
            <a:r>
              <a:rPr lang="en-US" dirty="0" err="1"/>
              <a:t>AsyncLocal</a:t>
            </a:r>
            <a:r>
              <a:rPr lang="en-US" dirty="0"/>
              <a:t>&lt;T&gt;</a:t>
            </a:r>
            <a:endParaRPr lang="tr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8A056-DF80-4C98-900F-7DC8288F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44C20-674C-4F2B-BBE5-7276D097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981201"/>
            <a:ext cx="106013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3D3C-AAF6-4F1C-940A-AD638760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21B3E-1EFE-4664-9911-65571FF8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68" y="1075045"/>
            <a:ext cx="83724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DD94-16DC-4501-926E-9657E8BF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 (Nested)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3805F6-0980-4A73-AB9E-9ACF76736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03" y="1573860"/>
            <a:ext cx="10851594" cy="38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589" y="1179047"/>
            <a:ext cx="9601200" cy="584670"/>
          </a:xfrm>
        </p:spPr>
        <p:txBody>
          <a:bodyPr/>
          <a:lstStyle/>
          <a:p>
            <a:r>
              <a:rPr lang="en-US" sz="240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aspnetboilerplate.com</a:t>
            </a:r>
            <a:endParaRPr lang="en-US" i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EFE23-5A80-4A7D-82B8-67522DB1D5B7}"/>
              </a:ext>
            </a:extLst>
          </p:cNvPr>
          <p:cNvSpPr txBox="1"/>
          <p:nvPr/>
        </p:nvSpPr>
        <p:spPr>
          <a:xfrm>
            <a:off x="611280" y="1935122"/>
            <a:ext cx="510162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Modular &amp; Layered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Domain Driven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Free &amp;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5+ years of continuous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5,500+ stars on GitHub.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700,000+ downloads on NuGet.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02E207E-3547-4129-85C7-D54EA029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0" y="226864"/>
            <a:ext cx="2364284" cy="9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D0580D-B41B-45C0-9177-44B9BE938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766" y="138112"/>
            <a:ext cx="6487014" cy="593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BE6D-7FF6-4D12-A2FF-60DA33C7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0193-A7C2-479B-94DA-70766855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704" y="1396188"/>
            <a:ext cx="4310716" cy="3512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B4E301-324B-4735-9189-250C9D0C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9" y="1396188"/>
            <a:ext cx="65246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2674-C9A2-4FCE-8B7D-10A54D1A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Multi-Tenancy Middleware Implementation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E6870-8285-4A52-95FE-A2AC6086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97" y="1075045"/>
            <a:ext cx="5957656" cy="56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A260-73D8-4CD3-9BC5-B38689D3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6EBB88-636E-4FC5-91F1-F08BEE216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468" y="1075045"/>
            <a:ext cx="9137064" cy="48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0B41-2493-4AFC-B7E6-76AB86C3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Change Tenant in a Background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6C632-79D5-474C-8747-F5CD47E9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0904"/>
            <a:ext cx="5382615" cy="53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981201"/>
            <a:ext cx="10100187" cy="3809999"/>
          </a:xfrm>
        </p:spPr>
        <p:txBody>
          <a:bodyPr/>
          <a:lstStyle/>
          <a:p>
            <a:r>
              <a:rPr lang="en-US" dirty="0"/>
              <a:t>Determine the current tenant from the current HTTP request</a:t>
            </a:r>
          </a:p>
          <a:p>
            <a:r>
              <a:rPr lang="en-US" dirty="0"/>
              <a:t>Use ambient context pattern to set, change and get the current tenant</a:t>
            </a:r>
          </a:p>
          <a:p>
            <a:r>
              <a:rPr lang="en-US" dirty="0"/>
              <a:t>Create an ASP.NET Core middleware to set Tenant Id before any action execution</a:t>
            </a:r>
          </a:p>
          <a:p>
            <a:r>
              <a:rPr lang="en-US" dirty="0"/>
              <a:t>Explicitly set current tenant in a background job</a:t>
            </a:r>
          </a:p>
        </p:txBody>
      </p:sp>
    </p:spTree>
    <p:extLst>
      <p:ext uri="{BB962C8B-B14F-4D97-AF65-F5344CB8AC3E}">
        <p14:creationId xmlns:p14="http://schemas.microsoft.com/office/powerpoint/2010/main" val="297519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5848-0667-4F7B-998D-AC4FDB9E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64DF7-C484-45B1-B6AD-DBF9611DB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/ Data Isolation</a:t>
            </a:r>
            <a:endParaRPr lang="tr-TR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9E8D7E29-B5FB-4082-BBE1-DFAD7905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35" y="369813"/>
            <a:ext cx="7971813" cy="39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7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51885-D64A-47B4-8409-7F28C2F6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6718"/>
            <a:ext cx="9140154" cy="137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719C6-A67A-4CB5-8735-B4C61706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66515"/>
            <a:ext cx="91440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74AF-47A9-440F-A8FC-890CD72A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Select the Connection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8D8BD-F5D2-435C-8D21-76C6FA879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66937"/>
            <a:ext cx="9621263" cy="26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0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876132"/>
          </a:xfrm>
        </p:spPr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605888-6212-44A5-93CA-5EEECFCD6ED8}"/>
              </a:ext>
            </a:extLst>
          </p:cNvPr>
          <p:cNvSpPr/>
          <p:nvPr/>
        </p:nvSpPr>
        <p:spPr>
          <a:xfrm>
            <a:off x="628722" y="1700565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MyDbContext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5847A-BEED-426E-A93E-1B5647C12FF4}"/>
              </a:ext>
            </a:extLst>
          </p:cNvPr>
          <p:cNvSpPr/>
          <p:nvPr/>
        </p:nvSpPr>
        <p:spPr>
          <a:xfrm>
            <a:off x="6902740" y="1743114"/>
            <a:ext cx="2004969" cy="9982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ServiceProvider</a:t>
            </a:r>
            <a:br>
              <a:rPr lang="en-US" sz="2000" dirty="0"/>
            </a:br>
            <a:r>
              <a:rPr lang="en-US" sz="2000" dirty="0"/>
              <a:t>(IOC)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7026F-CA1F-4329-AA61-F038C7E4B47D}"/>
              </a:ext>
            </a:extLst>
          </p:cNvPr>
          <p:cNvSpPr/>
          <p:nvPr/>
        </p:nvSpPr>
        <p:spPr>
          <a:xfrm>
            <a:off x="6902740" y="3441888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Factory Method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EF4D1-E566-478C-B704-859A1E18BFB5}"/>
              </a:ext>
            </a:extLst>
          </p:cNvPr>
          <p:cNvSpPr/>
          <p:nvPr/>
        </p:nvSpPr>
        <p:spPr>
          <a:xfrm>
            <a:off x="6902740" y="4679267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Tenant Store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EC77A6-9A61-42E5-9AB5-00A82062999C}"/>
              </a:ext>
            </a:extLst>
          </p:cNvPr>
          <p:cNvSpPr/>
          <p:nvPr/>
        </p:nvSpPr>
        <p:spPr>
          <a:xfrm>
            <a:off x="9610987" y="4603766"/>
            <a:ext cx="1795244" cy="687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(Host)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B3CE52-4E25-4C2E-8589-652C474C301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33691" y="1969013"/>
            <a:ext cx="42690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C6B269-FDEF-4268-A994-54FBA2B222FA}"/>
              </a:ext>
            </a:extLst>
          </p:cNvPr>
          <p:cNvSpPr txBox="1"/>
          <p:nvPr/>
        </p:nvSpPr>
        <p:spPr>
          <a:xfrm>
            <a:off x="2702585" y="1543059"/>
            <a:ext cx="4131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DbContextOptions</a:t>
            </a:r>
            <a:r>
              <a:rPr lang="en-US" sz="2000" dirty="0"/>
              <a:t>&lt;</a:t>
            </a:r>
            <a:r>
              <a:rPr lang="en-US" sz="2000" dirty="0" err="1"/>
              <a:t>MyDbContext</a:t>
            </a:r>
            <a:r>
              <a:rPr lang="en-US" sz="2000" dirty="0"/>
              <a:t>&gt;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40D8A2-B04A-4D61-A5BF-A3F908A0E3D3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7905225" y="2741405"/>
            <a:ext cx="0" cy="70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EF678E-AE61-4C3E-A5F4-360837DC4156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905225" y="3978784"/>
            <a:ext cx="0" cy="70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445F25-4FF7-4B57-AEE2-F2C368DE032B}"/>
              </a:ext>
            </a:extLst>
          </p:cNvPr>
          <p:cNvCxnSpPr>
            <a:stCxn id="9" idx="3"/>
            <a:endCxn id="5" idx="2"/>
          </p:cNvCxnSpPr>
          <p:nvPr/>
        </p:nvCxnSpPr>
        <p:spPr>
          <a:xfrm>
            <a:off x="8907709" y="4947715"/>
            <a:ext cx="7032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AEBF16F-5572-439A-AF63-BADA9BEF48F2}"/>
              </a:ext>
            </a:extLst>
          </p:cNvPr>
          <p:cNvSpPr/>
          <p:nvPr/>
        </p:nvSpPr>
        <p:spPr>
          <a:xfrm>
            <a:off x="628721" y="3441888"/>
            <a:ext cx="2004969" cy="7859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Repository / Service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7016FA-D392-4EAF-9319-CA648B2E2986}"/>
              </a:ext>
            </a:extLst>
          </p:cNvPr>
          <p:cNvCxnSpPr>
            <a:stCxn id="21" idx="0"/>
            <a:endCxn id="4" idx="2"/>
          </p:cNvCxnSpPr>
          <p:nvPr/>
        </p:nvCxnSpPr>
        <p:spPr>
          <a:xfrm flipV="1">
            <a:off x="1631206" y="2237461"/>
            <a:ext cx="1" cy="1204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975EEE-CEE1-47C6-BFEB-70A7E621F8CB}"/>
              </a:ext>
            </a:extLst>
          </p:cNvPr>
          <p:cNvSpPr/>
          <p:nvPr/>
        </p:nvSpPr>
        <p:spPr>
          <a:xfrm>
            <a:off x="3564757" y="3348973"/>
            <a:ext cx="2004969" cy="7004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Ambient Tenant Context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FC7F8C-822B-4DA7-A6BB-5D3661010CDE}"/>
              </a:ext>
            </a:extLst>
          </p:cNvPr>
          <p:cNvCxnSpPr>
            <a:cxnSpLocks/>
            <a:stCxn id="16" idx="3"/>
            <a:endCxn id="8" idx="1"/>
          </p:cNvCxnSpPr>
          <p:nvPr/>
        </p:nvCxnSpPr>
        <p:spPr>
          <a:xfrm>
            <a:off x="5569726" y="3699213"/>
            <a:ext cx="1333014" cy="111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DA3E83-607D-4D61-A36A-73710B6A7387}"/>
              </a:ext>
            </a:extLst>
          </p:cNvPr>
          <p:cNvSpPr txBox="1"/>
          <p:nvPr/>
        </p:nvSpPr>
        <p:spPr>
          <a:xfrm>
            <a:off x="5569726" y="3247009"/>
            <a:ext cx="1365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TenantId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45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226F-AA1E-495E-BB80-B982958E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665F73-F7B3-4332-B37D-90CBC6556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756" y="1075045"/>
            <a:ext cx="8920487" cy="48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12551"/>
          </a:xfrm>
        </p:spPr>
        <p:txBody>
          <a:bodyPr/>
          <a:lstStyle/>
          <a:p>
            <a:r>
              <a:rPr lang="en-US" dirty="0"/>
              <a:t>Agenda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51295"/>
            <a:ext cx="9601200" cy="4339905"/>
          </a:xfrm>
        </p:spPr>
        <p:txBody>
          <a:bodyPr>
            <a:normAutofit/>
          </a:bodyPr>
          <a:lstStyle/>
          <a:p>
            <a:r>
              <a:rPr lang="en-US" sz="2400" dirty="0"/>
              <a:t>SaaS, multi-tenancy, benefits &amp; difficulties</a:t>
            </a:r>
          </a:p>
          <a:p>
            <a:r>
              <a:rPr lang="en-US" sz="2400" dirty="0"/>
              <a:t>Deployment &amp; database options</a:t>
            </a:r>
          </a:p>
          <a:p>
            <a:r>
              <a:rPr lang="en-US" sz="2400" dirty="0"/>
              <a:t>How to determine &amp; change the current tenant</a:t>
            </a:r>
          </a:p>
          <a:p>
            <a:r>
              <a:rPr lang="en-US" sz="2400" dirty="0"/>
              <a:t>Implementing database &amp; data isolation</a:t>
            </a:r>
          </a:p>
          <a:p>
            <a:r>
              <a:rPr lang="en-US" sz="2400" dirty="0"/>
              <a:t>Temporarily enable/disable multi-tenancy</a:t>
            </a:r>
          </a:p>
          <a:p>
            <a:r>
              <a:rPr lang="en-US" sz="2400" dirty="0"/>
              <a:t>Handling database migrations</a:t>
            </a:r>
          </a:p>
          <a:p>
            <a:r>
              <a:rPr lang="en-US" sz="2400" dirty="0"/>
              <a:t>SaaS features and declarative feature check</a:t>
            </a:r>
          </a:p>
          <a:p>
            <a:r>
              <a:rPr lang="en-US" sz="2400" dirty="0"/>
              <a:t>Summary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7846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342D-5EE9-4ED2-B070-C3AA3181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3FDBC-3A6F-4278-ABBD-DE4837EEE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342" y="1276438"/>
            <a:ext cx="8985216" cy="3203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90A7A-9590-4D31-845E-392DAFADD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2" y="4562387"/>
            <a:ext cx="6933233" cy="11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6C53-E88A-4383-B517-205E5708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Filtering: Manual Way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8B1D61-9ED4-4E60-A9E4-A24031B0D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849" y="2493572"/>
            <a:ext cx="9000301" cy="20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C879-0ECF-40EC-BF55-15FD7319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208488-DA81-41AC-8821-8E4A0AFC8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5"/>
            <a:ext cx="8995953" cy="55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Easy to implement</a:t>
            </a:r>
            <a:endParaRPr lang="en-US" dirty="0"/>
          </a:p>
          <a:p>
            <a:pPr lvl="1"/>
            <a:r>
              <a:rPr lang="en-US" b="1" dirty="0"/>
              <a:t>ORM Independent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</a:t>
            </a:r>
            <a:r>
              <a:rPr lang="en-US" b="1" dirty="0"/>
              <a:t>Can be bypassed</a:t>
            </a:r>
            <a:r>
              <a:rPr lang="en-US" dirty="0"/>
              <a:t> by directly using </a:t>
            </a:r>
            <a:r>
              <a:rPr lang="en-US" dirty="0" err="1"/>
              <a:t>DbContext</a:t>
            </a:r>
            <a:endParaRPr lang="en-US" dirty="0"/>
          </a:p>
          <a:p>
            <a:pPr lvl="1"/>
            <a:r>
              <a:rPr lang="en-US" dirty="0"/>
              <a:t>Limited – Does not work for </a:t>
            </a:r>
            <a:r>
              <a:rPr lang="en-US" b="1" dirty="0"/>
              <a:t>navigation properties</a:t>
            </a:r>
            <a:endParaRPr lang="en-US" dirty="0"/>
          </a:p>
          <a:p>
            <a:pPr lvl="1"/>
            <a:r>
              <a:rPr lang="en-US" dirty="0"/>
              <a:t>Open to leak (Repository developer may forget it)</a:t>
            </a:r>
          </a:p>
        </p:txBody>
      </p:sp>
    </p:spTree>
    <p:extLst>
      <p:ext uri="{BB962C8B-B14F-4D97-AF65-F5344CB8AC3E}">
        <p14:creationId xmlns:p14="http://schemas.microsoft.com/office/powerpoint/2010/main" val="79675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FB69-F2A2-4417-A4C6-8FCF7DF3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51A77-CB5C-4E28-A992-5FF6732F2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463" y="1194319"/>
            <a:ext cx="7217074" cy="53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72AFE-1562-4FD6-92F7-C9C46F0C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46237"/>
            <a:ext cx="9976598" cy="38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3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097E8-3B91-4EC2-8D60-C56EAF65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3" y="1646238"/>
            <a:ext cx="11274804" cy="365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A2D69-DFD0-4ED4-B291-391BA7A1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39" y="1075045"/>
            <a:ext cx="10086363" cy="55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18A5-5DDC-4827-A89D-5E4C0499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9635-FDB7-4E20-AFC9-6615ACFD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Natively </a:t>
            </a:r>
            <a:r>
              <a:rPr lang="en-US" dirty="0"/>
              <a:t>works with EF Core</a:t>
            </a:r>
          </a:p>
          <a:p>
            <a:pPr lvl="1"/>
            <a:r>
              <a:rPr lang="en-US" dirty="0"/>
              <a:t>Supports </a:t>
            </a:r>
            <a:r>
              <a:rPr lang="en-US" b="1" dirty="0"/>
              <a:t>navigation properties</a:t>
            </a:r>
            <a:r>
              <a:rPr lang="en-US" dirty="0"/>
              <a:t> as well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Does not work if you directly work with </a:t>
            </a:r>
            <a:r>
              <a:rPr lang="en-US" b="1" dirty="0"/>
              <a:t>SQL, stored procedures</a:t>
            </a:r>
            <a:r>
              <a:rPr lang="en-US" dirty="0"/>
              <a:t>… etc.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045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F4FC-1170-4E44-A812-E9561101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Row Level Security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5A3F-3489-4681-A707-4D2FC3F90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Row Level Security </a:t>
            </a:r>
            <a:r>
              <a:rPr lang="en-US" dirty="0"/>
              <a:t>– Available for SQL Server and Azure SQL Database</a:t>
            </a:r>
          </a:p>
          <a:p>
            <a:pPr lvl="1"/>
            <a:r>
              <a:rPr lang="en-US" dirty="0"/>
              <a:t>Pros: Completely integrated to DBMS, </a:t>
            </a:r>
            <a:r>
              <a:rPr lang="en-US" b="1" dirty="0"/>
              <a:t>works for everything</a:t>
            </a:r>
            <a:endParaRPr lang="en-US" dirty="0"/>
          </a:p>
          <a:p>
            <a:pPr lvl="1"/>
            <a:r>
              <a:rPr lang="en-US" dirty="0"/>
              <a:t>Cons: Relatively </a:t>
            </a:r>
            <a:r>
              <a:rPr lang="en-US" b="1" dirty="0"/>
              <a:t>complex</a:t>
            </a:r>
            <a:r>
              <a:rPr lang="en-US" dirty="0"/>
              <a:t> to implement, specific to DBMS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06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as a Service</a:t>
            </a:r>
          </a:p>
        </p:txBody>
      </p:sp>
      <p:pic>
        <p:nvPicPr>
          <p:cNvPr id="4" name="Picture 4" descr="Image result for SaaS">
            <a:extLst>
              <a:ext uri="{FF2B5EF4-FFF2-40B4-BE49-F238E27FC236}">
                <a16:creationId xmlns:a16="http://schemas.microsoft.com/office/drawing/2014/main" id="{E14681D7-FA1A-4835-8070-825F886BD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72" y="285226"/>
            <a:ext cx="6269110" cy="40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EA57-1D8D-42ED-A11A-A323A8D3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45439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E5201-A471-4FA0-B7CF-752B260E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00507"/>
            <a:ext cx="9170586" cy="3496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EE13B-D517-49FA-BC30-CB2BF1555DED}"/>
              </a:ext>
            </a:extLst>
          </p:cNvPr>
          <p:cNvSpPr txBox="1"/>
          <p:nvPr/>
        </p:nvSpPr>
        <p:spPr>
          <a:xfrm>
            <a:off x="1295400" y="1494067"/>
            <a:ext cx="785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</a:t>
            </a:r>
            <a:r>
              <a:rPr lang="en-US" sz="2400" b="1" dirty="0"/>
              <a:t>Session Context</a:t>
            </a:r>
            <a:r>
              <a:rPr lang="en-US" sz="2400" dirty="0"/>
              <a:t> while changing the current tenant:</a:t>
            </a:r>
          </a:p>
        </p:txBody>
      </p:sp>
    </p:spTree>
    <p:extLst>
      <p:ext uri="{BB962C8B-B14F-4D97-AF65-F5344CB8AC3E}">
        <p14:creationId xmlns:p14="http://schemas.microsoft.com/office/powerpoint/2010/main" val="40365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1545-656C-40C6-B880-E8337964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E7E21-9B2F-4757-B8DF-6370ACD8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849622"/>
            <a:ext cx="7915592" cy="4299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56050-398A-492B-AA98-3419F282195C}"/>
              </a:ext>
            </a:extLst>
          </p:cNvPr>
          <p:cNvSpPr txBox="1"/>
          <p:nvPr/>
        </p:nvSpPr>
        <p:spPr>
          <a:xfrm>
            <a:off x="1295400" y="1264431"/>
            <a:ext cx="485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Create a </a:t>
            </a:r>
            <a:r>
              <a:rPr lang="en-US" sz="2400" b="1" dirty="0"/>
              <a:t>policy</a:t>
            </a:r>
            <a:r>
              <a:rPr lang="en-US" sz="2400" dirty="0"/>
              <a:t> to filter/block data</a:t>
            </a:r>
          </a:p>
        </p:txBody>
      </p:sp>
    </p:spTree>
    <p:extLst>
      <p:ext uri="{BB962C8B-B14F-4D97-AF65-F5344CB8AC3E}">
        <p14:creationId xmlns:p14="http://schemas.microsoft.com/office/powerpoint/2010/main" val="148415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F59D-36A9-45E9-BC69-ED35D015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Setting Tenant Id for New Entities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AFFB-784C-4758-90DE-A1901A81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DbContext.SaveChanges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Get new entities for change tracker,</a:t>
            </a:r>
            <a:br>
              <a:rPr lang="en-US" dirty="0"/>
            </a:br>
            <a:r>
              <a:rPr lang="en-US" dirty="0"/>
              <a:t>find </a:t>
            </a:r>
            <a:r>
              <a:rPr lang="en-US" dirty="0" err="1"/>
              <a:t>IMultiTenant</a:t>
            </a:r>
            <a:r>
              <a:rPr lang="en-US" dirty="0"/>
              <a:t> entities,</a:t>
            </a:r>
            <a:br>
              <a:rPr lang="en-US" dirty="0"/>
            </a:br>
            <a:r>
              <a:rPr lang="en-US" dirty="0"/>
              <a:t>set current </a:t>
            </a:r>
            <a:r>
              <a:rPr lang="en-US" dirty="0" err="1"/>
              <a:t>TenantId</a:t>
            </a:r>
            <a:endParaRPr lang="en-US" dirty="0"/>
          </a:p>
          <a:p>
            <a:pPr lvl="1"/>
            <a:r>
              <a:rPr lang="en-US" dirty="0"/>
              <a:t>Problem: May set wrong </a:t>
            </a:r>
            <a:r>
              <a:rPr lang="en-US" dirty="0" err="1"/>
              <a:t>tenantId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F4237-4270-4E3A-A695-7E421143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17" y="1981201"/>
            <a:ext cx="58293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8759-D4C5-4123-8428-66D42EF7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0814"/>
            <a:ext cx="9601200" cy="637050"/>
          </a:xfrm>
        </p:spPr>
        <p:txBody>
          <a:bodyPr/>
          <a:lstStyle/>
          <a:p>
            <a:r>
              <a:rPr lang="en-US" dirty="0"/>
              <a:t>Setting Tenant Id for New Entities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804A0-C03D-4CAB-98BA-B75714B5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91967"/>
            <a:ext cx="5679526" cy="49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1433-5C7D-48F5-B4A5-F1FCDFDC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Safe Way to Manipulate Data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BB3171-95B7-491E-8A1B-D28B620C9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399" y="1103036"/>
            <a:ext cx="8206371" cy="49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981201"/>
            <a:ext cx="10100187" cy="3809999"/>
          </a:xfrm>
        </p:spPr>
        <p:txBody>
          <a:bodyPr/>
          <a:lstStyle/>
          <a:p>
            <a:r>
              <a:rPr lang="en-US" dirty="0"/>
              <a:t>Dynamically set connection string based on the current tenant for a </a:t>
            </a:r>
            <a:r>
              <a:rPr lang="en-US" b="1" dirty="0"/>
              <a:t>database per tenant</a:t>
            </a:r>
            <a:r>
              <a:rPr lang="en-US" dirty="0"/>
              <a:t> approach: Register as a factory method</a:t>
            </a:r>
          </a:p>
          <a:p>
            <a:r>
              <a:rPr lang="en-US" dirty="0"/>
              <a:t>Automatically filter data based on the current tenant for a </a:t>
            </a:r>
            <a:r>
              <a:rPr lang="en-US" b="1" dirty="0"/>
              <a:t>shared database</a:t>
            </a:r>
            <a:r>
              <a:rPr lang="en-US" dirty="0"/>
              <a:t> approach.</a:t>
            </a:r>
          </a:p>
          <a:p>
            <a:pPr lvl="1"/>
            <a:r>
              <a:rPr lang="en-US" dirty="0"/>
              <a:t>Manual way, Repository pattern, EF Core Global Query Filters, SQL Server Row Level Security (RLS)</a:t>
            </a:r>
          </a:p>
          <a:p>
            <a:r>
              <a:rPr lang="en-US" dirty="0"/>
              <a:t>Best practice to set Tenant Id for new entities: Set on constructor</a:t>
            </a:r>
          </a:p>
          <a:p>
            <a:r>
              <a:rPr lang="en-US" dirty="0"/>
              <a:t>Safe way to update an existing entity: Query first</a:t>
            </a:r>
          </a:p>
        </p:txBody>
      </p:sp>
    </p:spTree>
    <p:extLst>
      <p:ext uri="{BB962C8B-B14F-4D97-AF65-F5344CB8AC3E}">
        <p14:creationId xmlns:p14="http://schemas.microsoft.com/office/powerpoint/2010/main" val="8732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FE1A-A034-4491-8767-C2FEFC01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25B98-9BFA-4DB0-ACBF-A88E0A161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Enable/Disable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2163E-4C03-4734-9F18-9B621777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65" y="385895"/>
            <a:ext cx="7328285" cy="3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140D-AF0A-4ABF-B782-A8D1CEC6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Disable/Enable By Scope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BF42-3029-4FF7-9655-6F9EB0C64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4714955" cy="3809999"/>
          </a:xfrm>
        </p:spPr>
        <p:txBody>
          <a:bodyPr/>
          <a:lstStyle/>
          <a:p>
            <a:r>
              <a:rPr lang="en-US" dirty="0"/>
              <a:t>May need to query on all tenants</a:t>
            </a:r>
          </a:p>
          <a:p>
            <a:r>
              <a:rPr lang="en-US" dirty="0"/>
              <a:t>Can be implemented using ambient context pattern</a:t>
            </a:r>
          </a:p>
          <a:p>
            <a:r>
              <a:rPr lang="en-US" dirty="0"/>
              <a:t>Problem: Not easy for multi-database scenario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C3ADA-6E95-467F-87FE-6FEEEF05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55" y="1981201"/>
            <a:ext cx="5426158" cy="37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7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2C2B-A2E3-4E89-BAA9-D7CB67A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6BB83-7F85-4C25-A0C6-B2CB254AF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Migrations</a:t>
            </a:r>
            <a:endParaRPr lang="tr-TR" dirty="0"/>
          </a:p>
        </p:txBody>
      </p:sp>
      <p:pic>
        <p:nvPicPr>
          <p:cNvPr id="6146" name="Picture 2" descr="Image result for migration">
            <a:extLst>
              <a:ext uri="{FF2B5EF4-FFF2-40B4-BE49-F238E27FC236}">
                <a16:creationId xmlns:a16="http://schemas.microsoft.com/office/drawing/2014/main" id="{3930506E-EC11-42D9-B46F-C273572A0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90" y="244024"/>
            <a:ext cx="6157869" cy="41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58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9AC8-899E-4C65-8893-0A55FFB7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C1804-2E97-4E87-9F92-D5CA629CD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for multiple-databases</a:t>
            </a:r>
          </a:p>
          <a:p>
            <a:r>
              <a:rPr lang="en-US" dirty="0"/>
              <a:t>Solution: Upgrade </a:t>
            </a:r>
            <a:r>
              <a:rPr lang="en-US" b="1" dirty="0"/>
              <a:t>all in one</a:t>
            </a:r>
            <a:r>
              <a:rPr lang="en-US" dirty="0"/>
              <a:t> with a custom tool</a:t>
            </a:r>
          </a:p>
          <a:p>
            <a:pPr lvl="1"/>
            <a:r>
              <a:rPr lang="en-US" dirty="0"/>
              <a:t>Pros: Easy to implement. All tenants are in the same version</a:t>
            </a:r>
          </a:p>
          <a:p>
            <a:pPr lvl="1"/>
            <a:r>
              <a:rPr lang="en-US" dirty="0"/>
              <a:t>Cons: May get too long time for big number of tenants and data. All tenants wait for all upgrade progress</a:t>
            </a:r>
          </a:p>
          <a:p>
            <a:r>
              <a:rPr lang="en-US" dirty="0"/>
              <a:t>Solution: Upgrade the </a:t>
            </a:r>
            <a:r>
              <a:rPr lang="en-US" b="1" dirty="0"/>
              <a:t>application servers immediately</a:t>
            </a:r>
            <a:r>
              <a:rPr lang="en-US" dirty="0"/>
              <a:t>, upgrade </a:t>
            </a:r>
            <a:r>
              <a:rPr lang="en-US" b="1" dirty="0"/>
              <a:t>databases individually</a:t>
            </a:r>
            <a:r>
              <a:rPr lang="en-US" dirty="0"/>
              <a:t> on first access</a:t>
            </a:r>
          </a:p>
          <a:p>
            <a:pPr lvl="1"/>
            <a:r>
              <a:rPr lang="en-US" dirty="0"/>
              <a:t>Pros: Upgrading is distributed to time. A tenant does not wait for another</a:t>
            </a:r>
          </a:p>
          <a:p>
            <a:pPr lvl="1"/>
            <a:r>
              <a:rPr lang="en-US" dirty="0"/>
              <a:t>Cons: First accessing user may wait too much. Even we get timeout exception. Also, we don’t control the upgrade speed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716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D7D6-EF83-4DA2-9615-47E3CA32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On-Premise / IaaS / PaaS / SaaS</a:t>
            </a:r>
            <a:endParaRPr lang="tr-TR" dirty="0"/>
          </a:p>
        </p:txBody>
      </p:sp>
      <p:pic>
        <p:nvPicPr>
          <p:cNvPr id="4098" name="Picture 2" descr="Image result for saas">
            <a:extLst>
              <a:ext uri="{FF2B5EF4-FFF2-40B4-BE49-F238E27FC236}">
                <a16:creationId xmlns:a16="http://schemas.microsoft.com/office/drawing/2014/main" id="{2F238478-BEAF-4484-A2E0-7E7A55E2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61" y="1169264"/>
            <a:ext cx="6439678" cy="477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3E8F6-BAB6-4B02-AFE5-B168E5C5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7" y="2265932"/>
            <a:ext cx="2542657" cy="3240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149B1F-5193-48DE-88BE-192002E1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617" y="1169264"/>
            <a:ext cx="2771425" cy="47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88D2-54AE-4D02-8CDC-07359611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3B92-A702-46DA-9968-31DC7A07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Solution: Multiple versions concurrently</a:t>
            </a:r>
          </a:p>
          <a:p>
            <a:pPr lvl="1"/>
            <a:r>
              <a:rPr lang="en-US" dirty="0"/>
              <a:t>Split the application servers into two parts: Upgraded tenants use the new application, other tenants use the old application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Minimum waiting for every tenant</a:t>
            </a:r>
          </a:p>
          <a:p>
            <a:pPr lvl="1"/>
            <a:r>
              <a:rPr lang="en-US" dirty="0"/>
              <a:t>Upgrading may be scheduled for every individual tenant and they can be informed</a:t>
            </a:r>
          </a:p>
          <a:p>
            <a:pPr lvl="1"/>
            <a:r>
              <a:rPr lang="en-US" dirty="0"/>
              <a:t>Allows us to perform A/B tests and previews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Requires multiple application servers – but reasonable for a big system</a:t>
            </a:r>
          </a:p>
          <a:p>
            <a:pPr lvl="1"/>
            <a:r>
              <a:rPr lang="en-US" dirty="0"/>
              <a:t>Harder to implement, maintain and monitor</a:t>
            </a:r>
          </a:p>
        </p:txBody>
      </p:sp>
    </p:spTree>
    <p:extLst>
      <p:ext uri="{BB962C8B-B14F-4D97-AF65-F5344CB8AC3E}">
        <p14:creationId xmlns:p14="http://schemas.microsoft.com/office/powerpoint/2010/main" val="38661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SaaS Features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67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/ Package / Subscription System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Define features</a:t>
            </a:r>
            <a:r>
              <a:rPr lang="en-US" dirty="0"/>
              <a:t> of the application. Feature Types:</a:t>
            </a:r>
          </a:p>
          <a:p>
            <a:pPr lvl="1"/>
            <a:r>
              <a:rPr lang="en-US" b="1" dirty="0"/>
              <a:t>On/Off</a:t>
            </a:r>
            <a:r>
              <a:rPr lang="en-US" dirty="0"/>
              <a:t>: Excel export, Replying by email (for a support app)</a:t>
            </a:r>
          </a:p>
          <a:p>
            <a:pPr lvl="1"/>
            <a:r>
              <a:rPr lang="en-US" b="1" dirty="0"/>
              <a:t>Numeric</a:t>
            </a:r>
            <a:r>
              <a:rPr lang="en-US" dirty="0"/>
              <a:t>:10 users, 20,000 emails/month</a:t>
            </a:r>
          </a:p>
          <a:p>
            <a:pPr lvl="1"/>
            <a:r>
              <a:rPr lang="en-US" b="1" dirty="0"/>
              <a:t>Selection</a:t>
            </a:r>
            <a:r>
              <a:rPr lang="en-US" dirty="0"/>
              <a:t>: one of the available options</a:t>
            </a:r>
          </a:p>
          <a:p>
            <a:r>
              <a:rPr lang="en-US" dirty="0"/>
              <a:t>Group features into </a:t>
            </a:r>
            <a:r>
              <a:rPr lang="en-US" b="1" dirty="0"/>
              <a:t>packages/editions</a:t>
            </a:r>
            <a:endParaRPr lang="en-US" dirty="0"/>
          </a:p>
          <a:p>
            <a:r>
              <a:rPr lang="en-US" b="1" dirty="0"/>
              <a:t>Subscribe</a:t>
            </a:r>
            <a:r>
              <a:rPr lang="en-US" dirty="0"/>
              <a:t> packages by tenants</a:t>
            </a:r>
          </a:p>
          <a:p>
            <a:r>
              <a:rPr lang="en-US" b="1" dirty="0"/>
              <a:t>Check features</a:t>
            </a:r>
            <a:r>
              <a:rPr lang="en-US" dirty="0"/>
              <a:t>: Declarative or by code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902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1239-A77C-4989-8811-C87C9524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Checking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884B2-86EE-41E5-ABE3-2DCC5C024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093" y="1745116"/>
            <a:ext cx="6387095" cy="1473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A75FE-35BA-4683-B137-9E104A96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3805723"/>
            <a:ext cx="9552897" cy="2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Feature Check</a:t>
            </a:r>
            <a:br>
              <a:rPr lang="en-US" dirty="0"/>
            </a:br>
            <a:r>
              <a:rPr lang="en-US" sz="2400" dirty="0"/>
              <a:t>Implementation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BB4-88CD-4AED-AF0F-640C65BE1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MVC Action Filters</a:t>
            </a:r>
          </a:p>
          <a:p>
            <a:pPr lvl="1"/>
            <a:r>
              <a:rPr lang="en-US" dirty="0"/>
              <a:t>Easy to implement. Naturally works within ASP.NET Core</a:t>
            </a:r>
          </a:p>
          <a:p>
            <a:pPr lvl="1"/>
            <a:r>
              <a:rPr lang="en-US" dirty="0"/>
              <a:t>Limited to Controller actions</a:t>
            </a:r>
          </a:p>
          <a:p>
            <a:r>
              <a:rPr lang="en-US" dirty="0"/>
              <a:t>Method Interception using dynamic proxying (interception)</a:t>
            </a:r>
          </a:p>
          <a:p>
            <a:pPr lvl="1"/>
            <a:r>
              <a:rPr lang="en-US" dirty="0"/>
              <a:t>Works everywhere</a:t>
            </a:r>
          </a:p>
          <a:p>
            <a:r>
              <a:rPr lang="en-US" dirty="0"/>
              <a:t>Weaving: </a:t>
            </a:r>
            <a:r>
              <a:rPr lang="en-US" dirty="0" err="1"/>
              <a:t>Mono.Cecil</a:t>
            </a:r>
            <a:r>
              <a:rPr lang="en-US" dirty="0"/>
              <a:t>, </a:t>
            </a:r>
            <a:r>
              <a:rPr lang="en-US" dirty="0" err="1"/>
              <a:t>Fody</a:t>
            </a:r>
            <a:r>
              <a:rPr lang="en-US" dirty="0"/>
              <a:t>, </a:t>
            </a:r>
            <a:r>
              <a:rPr lang="en-US" dirty="0" err="1"/>
              <a:t>Postsharp</a:t>
            </a:r>
            <a:r>
              <a:rPr lang="en-US" dirty="0"/>
              <a:t>… etc.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4270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77" y="209303"/>
            <a:ext cx="9601200" cy="672655"/>
          </a:xfrm>
        </p:spPr>
        <p:txBody>
          <a:bodyPr/>
          <a:lstStyle/>
          <a:p>
            <a:r>
              <a:rPr lang="en-US" dirty="0"/>
              <a:t>Declarative Feature Check: Interception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48BFE-275F-4BDA-BDCB-284B8F90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00" y="881958"/>
            <a:ext cx="6384504" cy="56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6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065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4261607"/>
          </a:xfrm>
        </p:spPr>
        <p:txBody>
          <a:bodyPr>
            <a:normAutofit/>
          </a:bodyPr>
          <a:lstStyle/>
          <a:p>
            <a:r>
              <a:rPr lang="en-US" b="1" dirty="0"/>
              <a:t>What is SaaS &amp; Multi-Tenancy? Tenant </a:t>
            </a:r>
            <a:r>
              <a:rPr lang="en-US" b="1" dirty="0" err="1"/>
              <a:t>v.s</a:t>
            </a:r>
            <a:r>
              <a:rPr lang="en-US" b="1" dirty="0"/>
              <a:t>. Host</a:t>
            </a:r>
          </a:p>
          <a:p>
            <a:pPr lvl="1"/>
            <a:r>
              <a:rPr lang="en-US" b="1" dirty="0"/>
              <a:t>Benefits: Maximum Utilization, easy to maintain</a:t>
            </a:r>
          </a:p>
          <a:p>
            <a:pPr lvl="1"/>
            <a:r>
              <a:rPr lang="en-US" b="1" dirty="0"/>
              <a:t>Difficulties: Isolation, Performance, Customization, Security, Backup (per tenant)</a:t>
            </a:r>
          </a:p>
          <a:p>
            <a:r>
              <a:rPr lang="en-US" b="1" dirty="0"/>
              <a:t>Database &amp; Deployment Options: DB per tenant, single DB, Hybrid</a:t>
            </a:r>
          </a:p>
          <a:p>
            <a:r>
              <a:rPr lang="en-US" b="1" dirty="0"/>
              <a:t>Ideal Multi-Tenant &amp; Stateless Application Design</a:t>
            </a:r>
          </a:p>
          <a:p>
            <a:r>
              <a:rPr lang="en-US" b="1" dirty="0"/>
              <a:t>Determine the current tenant</a:t>
            </a:r>
          </a:p>
          <a:p>
            <a:pPr lvl="1"/>
            <a:r>
              <a:rPr lang="en-US" b="1" dirty="0"/>
              <a:t>Sources to obtain current tenant (HTTP request)</a:t>
            </a:r>
          </a:p>
          <a:p>
            <a:pPr lvl="1"/>
            <a:r>
              <a:rPr lang="en-US" b="1" dirty="0"/>
              <a:t>Ambient context pattern &amp; </a:t>
            </a:r>
            <a:r>
              <a:rPr lang="en-US" b="1" dirty="0" err="1"/>
              <a:t>AsyncLocal</a:t>
            </a:r>
            <a:endParaRPr lang="en-US" b="1" dirty="0"/>
          </a:p>
          <a:p>
            <a:r>
              <a:rPr lang="en-US" b="1" dirty="0"/>
              <a:t>Change the current tenant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050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4261607"/>
          </a:xfrm>
        </p:spPr>
        <p:txBody>
          <a:bodyPr>
            <a:normAutofit/>
          </a:bodyPr>
          <a:lstStyle/>
          <a:p>
            <a:r>
              <a:rPr lang="en-US" b="1" dirty="0"/>
              <a:t>ASP.NET Core Multi-tenancy Middleware</a:t>
            </a:r>
          </a:p>
          <a:p>
            <a:r>
              <a:rPr lang="en-US" b="1" dirty="0"/>
              <a:t>Dynamically Select the Connection String</a:t>
            </a:r>
          </a:p>
          <a:p>
            <a:r>
              <a:rPr lang="en-US" b="1" dirty="0"/>
              <a:t>Automatically Filtering Tenant Data</a:t>
            </a:r>
          </a:p>
          <a:p>
            <a:pPr lvl="1"/>
            <a:r>
              <a:rPr lang="en-US" b="1" dirty="0"/>
              <a:t>EF Core Global Query Filters</a:t>
            </a:r>
          </a:p>
          <a:p>
            <a:pPr lvl="1"/>
            <a:r>
              <a:rPr lang="en-US" b="1" dirty="0"/>
              <a:t>SQL Server Row Level Security</a:t>
            </a:r>
          </a:p>
          <a:p>
            <a:r>
              <a:rPr lang="en-US" b="1" dirty="0"/>
              <a:t>Safe way to insert and update entities</a:t>
            </a:r>
          </a:p>
          <a:p>
            <a:r>
              <a:rPr lang="en-US" b="1" dirty="0"/>
              <a:t>Disable/Enable multi-tenancy</a:t>
            </a:r>
          </a:p>
          <a:p>
            <a:r>
              <a:rPr lang="en-US" b="1" dirty="0"/>
              <a:t>Database migrations</a:t>
            </a:r>
          </a:p>
          <a:p>
            <a:r>
              <a:rPr lang="en-US" b="1" dirty="0"/>
              <a:t>SaaS Features &amp; Dynamic Proxying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078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278-7E10-4D18-BE75-1930C461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9FFD0-F19A-4773-83DF-09FCEFC44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725984"/>
          </a:xfrm>
        </p:spPr>
        <p:txBody>
          <a:bodyPr>
            <a:normAutofit/>
          </a:bodyPr>
          <a:lstStyle/>
          <a:p>
            <a:r>
              <a:rPr lang="en-US" sz="3200" dirty="0"/>
              <a:t>Halil İbrahim Kalkan</a:t>
            </a:r>
            <a:endParaRPr lang="tr-TR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0CD2B6-FD31-4BA0-AC8A-56BB23681636}"/>
              </a:ext>
            </a:extLst>
          </p:cNvPr>
          <p:cNvSpPr txBox="1">
            <a:spLocks/>
          </p:cNvSpPr>
          <p:nvPr/>
        </p:nvSpPr>
        <p:spPr>
          <a:xfrm>
            <a:off x="1295400" y="700480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4400" dirty="0"/>
              <a:t>@hikalkan</a:t>
            </a:r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Twitter  </a:t>
            </a:r>
            <a:r>
              <a:rPr lang="en-US" sz="4400" dirty="0"/>
              <a:t>@</a:t>
            </a:r>
            <a:r>
              <a:rPr lang="en-US" sz="4400" dirty="0" err="1"/>
              <a:t>hibrahimkalkan</a:t>
            </a:r>
            <a:endParaRPr lang="en-US" sz="4400" dirty="0"/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Email    </a:t>
            </a:r>
            <a:r>
              <a:rPr lang="en-US" sz="4400" dirty="0"/>
              <a:t>halil.kalkan@volosoft.com</a:t>
            </a:r>
          </a:p>
          <a:p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3200" dirty="0"/>
              <a:t>Slide Source: </a:t>
            </a:r>
            <a:r>
              <a:rPr lang="en-US" sz="3200" i="1" u="sng" dirty="0"/>
              <a:t>https://github.com/hikalkan/</a:t>
            </a:r>
            <a:br>
              <a:rPr lang="en-US" sz="3200" i="1" u="sng" dirty="0"/>
            </a:br>
            <a:r>
              <a:rPr lang="en-US" sz="3200" i="1" u="sng" dirty="0"/>
              <a:t>presentations/tree/master/2018-11-22-Multi-Tenancy</a:t>
            </a:r>
            <a:endParaRPr lang="tr-TR" sz="4400" i="1" u="sng" dirty="0"/>
          </a:p>
        </p:txBody>
      </p:sp>
    </p:spTree>
    <p:extLst>
      <p:ext uri="{BB962C8B-B14F-4D97-AF65-F5344CB8AC3E}">
        <p14:creationId xmlns:p14="http://schemas.microsoft.com/office/powerpoint/2010/main" val="85977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  <a:br>
              <a:rPr lang="en-US" dirty="0"/>
            </a:br>
            <a:r>
              <a:rPr lang="en-US" sz="2400" dirty="0"/>
              <a:t>Concepts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Tenant</a:t>
            </a:r>
            <a:r>
              <a:rPr lang="en-US" sz="2400" dirty="0"/>
              <a:t>: An organization that uses the application/service</a:t>
            </a:r>
            <a:br>
              <a:rPr lang="en-US" sz="2400" dirty="0"/>
            </a:br>
            <a:r>
              <a:rPr lang="en-US" sz="2400" dirty="0"/>
              <a:t>(and pay for it)</a:t>
            </a:r>
          </a:p>
          <a:p>
            <a:r>
              <a:rPr lang="en-US" sz="2400" b="1" dirty="0"/>
              <a:t>Host</a:t>
            </a:r>
            <a:r>
              <a:rPr lang="en-US" sz="2400" dirty="0"/>
              <a:t>: The organization that is responsible to provide the service and manage all the tenants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1994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A862-505D-4631-AFDE-3B76FA3C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Multi-Tenancy?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0176-C3CC-4441-9657-30DA2ADB7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673" y="1981201"/>
            <a:ext cx="9601200" cy="3809999"/>
          </a:xfrm>
        </p:spPr>
        <p:txBody>
          <a:bodyPr/>
          <a:lstStyle/>
          <a:p>
            <a:r>
              <a:rPr lang="en-US" dirty="0"/>
              <a:t>Maximum Utilization / Low Costs</a:t>
            </a:r>
          </a:p>
          <a:p>
            <a:r>
              <a:rPr lang="en-US" dirty="0"/>
              <a:t>Easy to add a new client (tenant)</a:t>
            </a:r>
          </a:p>
          <a:p>
            <a:r>
              <a:rPr lang="en-US" dirty="0"/>
              <a:t>All clients use the same application &amp; version</a:t>
            </a:r>
          </a:p>
          <a:p>
            <a:pPr lvl="1"/>
            <a:r>
              <a:rPr lang="en-US" dirty="0"/>
              <a:t>Easier maintenance &amp; upgrade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E8047-E59F-4BFD-85D5-50396253A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645" y="761389"/>
            <a:ext cx="47434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D590-5655-453A-920C-BE1C9BD5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50" y="503853"/>
            <a:ext cx="9601200" cy="1142385"/>
          </a:xfrm>
        </p:spPr>
        <p:txBody>
          <a:bodyPr/>
          <a:lstStyle/>
          <a:p>
            <a:r>
              <a:rPr lang="en-US" dirty="0"/>
              <a:t>Difficulties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21E3-F27C-417D-A0B2-83474C573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25" y="1972812"/>
            <a:ext cx="4434281" cy="3809999"/>
          </a:xfrm>
        </p:spPr>
        <p:txBody>
          <a:bodyPr/>
          <a:lstStyle/>
          <a:p>
            <a:r>
              <a:rPr lang="en-US" dirty="0"/>
              <a:t>Data Isolation</a:t>
            </a:r>
          </a:p>
          <a:p>
            <a:r>
              <a:rPr lang="en-US" dirty="0"/>
              <a:t>Performance: One tenant’s heavy usage may effect the other tenants</a:t>
            </a:r>
          </a:p>
          <a:p>
            <a:r>
              <a:rPr lang="en-US" dirty="0"/>
              <a:t>Configuration &amp; customization per tenant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Backup (per tenant)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22925-64BC-4F3C-9004-4F7830CE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841" y="1055310"/>
            <a:ext cx="6627188" cy="44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Architecture</a:t>
            </a:r>
          </a:p>
        </p:txBody>
      </p:sp>
      <p:pic>
        <p:nvPicPr>
          <p:cNvPr id="1026" name="Picture 2" descr="Image result for architecture">
            <a:extLst>
              <a:ext uri="{FF2B5EF4-FFF2-40B4-BE49-F238E27FC236}">
                <a16:creationId xmlns:a16="http://schemas.microsoft.com/office/drawing/2014/main" id="{CFBBAA9E-C61D-4452-833C-109D56E3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46" y="609678"/>
            <a:ext cx="6166258" cy="35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8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2336</TotalTime>
  <Words>1211</Words>
  <Application>Microsoft Office PowerPoint</Application>
  <PresentationFormat>Widescreen</PresentationFormat>
  <Paragraphs>209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1" baseType="lpstr">
      <vt:lpstr>Arial</vt:lpstr>
      <vt:lpstr>Diamond Grid 16x9</vt:lpstr>
      <vt:lpstr>Multi-Tenancy</vt:lpstr>
      <vt:lpstr>aspnetboilerplate.com</vt:lpstr>
      <vt:lpstr>Agenda</vt:lpstr>
      <vt:lpstr>SaaS</vt:lpstr>
      <vt:lpstr>On-Premise / IaaS / PaaS / SaaS</vt:lpstr>
      <vt:lpstr>SaaS Concepts</vt:lpstr>
      <vt:lpstr>Why Multi-Tenancy?</vt:lpstr>
      <vt:lpstr>Difficulties</vt:lpstr>
      <vt:lpstr>Multi-Tenancy</vt:lpstr>
      <vt:lpstr>Deployment / Database Options</vt:lpstr>
      <vt:lpstr>Ideal Multi-Tenant Application</vt:lpstr>
      <vt:lpstr>Stateless Application Design</vt:lpstr>
      <vt:lpstr>Multi-Tenancy</vt:lpstr>
      <vt:lpstr>Determine the Current Tenant</vt:lpstr>
      <vt:lpstr>How to Get/Pass a TenantId?</vt:lpstr>
      <vt:lpstr>Ambient Context Pattern</vt:lpstr>
      <vt:lpstr>Implementation using AsyncLocal&lt;T&gt;</vt:lpstr>
      <vt:lpstr>Change Current Tenant</vt:lpstr>
      <vt:lpstr>Change Current Tenant (Nested)</vt:lpstr>
      <vt:lpstr>Change Current Tenant</vt:lpstr>
      <vt:lpstr>Multi-Tenancy Middleware Implementation</vt:lpstr>
      <vt:lpstr>ASP.NET Core Multi-Tenancy Middleware</vt:lpstr>
      <vt:lpstr>Change Tenant in a Background Job</vt:lpstr>
      <vt:lpstr>Summary</vt:lpstr>
      <vt:lpstr>Multi-Tenancy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Data Filtering: Manual Way</vt:lpstr>
      <vt:lpstr>Automatic Data Filtering: Repository Pattern</vt:lpstr>
      <vt:lpstr>Automatic Data Filtering: Repository Pattern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Row Level Security</vt:lpstr>
      <vt:lpstr>Automatic Data Filtering: Row Level Security</vt:lpstr>
      <vt:lpstr>Automatic Data Filtering: Row Level Security</vt:lpstr>
      <vt:lpstr>Setting Tenant Id for New Entities</vt:lpstr>
      <vt:lpstr>Setting Tenant Id for New Entities</vt:lpstr>
      <vt:lpstr>Safe Way to Manipulate Data</vt:lpstr>
      <vt:lpstr>Summary</vt:lpstr>
      <vt:lpstr>Multi-Tenancy</vt:lpstr>
      <vt:lpstr>Disable/Enable By Scope</vt:lpstr>
      <vt:lpstr>Multi-Tenancy</vt:lpstr>
      <vt:lpstr>Schema / Data Migration</vt:lpstr>
      <vt:lpstr>Schema / Data Migration</vt:lpstr>
      <vt:lpstr>Multi-Tenancy</vt:lpstr>
      <vt:lpstr>Feature / Package / Subscription System</vt:lpstr>
      <vt:lpstr>Feature Checking</vt:lpstr>
      <vt:lpstr>Declarative Feature Check Implementation Options</vt:lpstr>
      <vt:lpstr>Declarative Feature Check: Interception</vt:lpstr>
      <vt:lpstr>Multi-Tenancy</vt:lpstr>
      <vt:lpstr>Summary</vt:lpstr>
      <vt:lpstr>Summary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Multi-Tenancy</dc:title>
  <dc:creator>Halil Kalkan</dc:creator>
  <cp:lastModifiedBy>Halil Kalkan</cp:lastModifiedBy>
  <cp:revision>229</cp:revision>
  <dcterms:created xsi:type="dcterms:W3CDTF">2018-04-01T17:54:56Z</dcterms:created>
  <dcterms:modified xsi:type="dcterms:W3CDTF">2018-11-18T15:37:31Z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